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4" r:id="rId8"/>
    <p:sldId id="265" r:id="rId9"/>
    <p:sldId id="266"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9" d="100"/>
          <a:sy n="79" d="100"/>
        </p:scale>
        <p:origin x="115" y="30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5252A35-FAEF-4787-BF41-C240935F0DED}" type="datetimeFigureOut">
              <a:rPr lang="en-US" smtClean="0"/>
              <a:t>11/15/2016</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EF49870-10A4-4338-8092-DD193775EF3D}" type="slidenum">
              <a:rPr lang="en-US" smtClean="0"/>
              <a:t>‹#›</a:t>
            </a:fld>
            <a:endParaRPr lang="en-US" dirty="0"/>
          </a:p>
        </p:txBody>
      </p:sp>
    </p:spTree>
    <p:extLst>
      <p:ext uri="{BB962C8B-B14F-4D97-AF65-F5344CB8AC3E}">
        <p14:creationId xmlns:p14="http://schemas.microsoft.com/office/powerpoint/2010/main" val="1131401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5252A35-FAEF-4787-BF41-C240935F0DED}" type="datetimeFigureOut">
              <a:rPr lang="en-US" smtClean="0"/>
              <a:t>11/15/2016</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EF49870-10A4-4338-8092-DD193775EF3D}" type="slidenum">
              <a:rPr lang="en-US" smtClean="0"/>
              <a:t>‹#›</a:t>
            </a:fld>
            <a:endParaRPr lang="en-US" dirty="0"/>
          </a:p>
        </p:txBody>
      </p:sp>
    </p:spTree>
    <p:extLst>
      <p:ext uri="{BB962C8B-B14F-4D97-AF65-F5344CB8AC3E}">
        <p14:creationId xmlns:p14="http://schemas.microsoft.com/office/powerpoint/2010/main" val="4225461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5252A35-FAEF-4787-BF41-C240935F0DED}" type="datetimeFigureOut">
              <a:rPr lang="en-US" smtClean="0"/>
              <a:t>11/15/2016</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EF49870-10A4-4338-8092-DD193775EF3D}" type="slidenum">
              <a:rPr lang="en-US" smtClean="0"/>
              <a:t>‹#›</a:t>
            </a:fld>
            <a:endParaRPr lang="en-US" dirty="0"/>
          </a:p>
        </p:txBody>
      </p:sp>
    </p:spTree>
    <p:extLst>
      <p:ext uri="{BB962C8B-B14F-4D97-AF65-F5344CB8AC3E}">
        <p14:creationId xmlns:p14="http://schemas.microsoft.com/office/powerpoint/2010/main" val="3322123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5252A35-FAEF-4787-BF41-C240935F0DED}" type="datetimeFigureOut">
              <a:rPr lang="en-US" smtClean="0"/>
              <a:t>11/15/2016</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EF49870-10A4-4338-8092-DD193775EF3D}" type="slidenum">
              <a:rPr lang="en-US" smtClean="0"/>
              <a:t>‹#›</a:t>
            </a:fld>
            <a:endParaRPr lang="en-US" dirty="0"/>
          </a:p>
        </p:txBody>
      </p:sp>
    </p:spTree>
    <p:extLst>
      <p:ext uri="{BB962C8B-B14F-4D97-AF65-F5344CB8AC3E}">
        <p14:creationId xmlns:p14="http://schemas.microsoft.com/office/powerpoint/2010/main" val="998877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5252A35-FAEF-4787-BF41-C240935F0DED}" type="datetimeFigureOut">
              <a:rPr lang="en-US" smtClean="0"/>
              <a:t>11/15/2016</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EF49870-10A4-4338-8092-DD193775EF3D}" type="slidenum">
              <a:rPr lang="en-US" smtClean="0"/>
              <a:t>‹#›</a:t>
            </a:fld>
            <a:endParaRPr lang="en-US" dirty="0"/>
          </a:p>
        </p:txBody>
      </p:sp>
    </p:spTree>
    <p:extLst>
      <p:ext uri="{BB962C8B-B14F-4D97-AF65-F5344CB8AC3E}">
        <p14:creationId xmlns:p14="http://schemas.microsoft.com/office/powerpoint/2010/main" val="659065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5252A35-FAEF-4787-BF41-C240935F0DED}" type="datetimeFigureOut">
              <a:rPr lang="en-US" smtClean="0"/>
              <a:t>11/15/2016</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5EF49870-10A4-4338-8092-DD193775EF3D}" type="slidenum">
              <a:rPr lang="en-US" smtClean="0"/>
              <a:t>‹#›</a:t>
            </a:fld>
            <a:endParaRPr lang="en-US" dirty="0"/>
          </a:p>
        </p:txBody>
      </p:sp>
    </p:spTree>
    <p:extLst>
      <p:ext uri="{BB962C8B-B14F-4D97-AF65-F5344CB8AC3E}">
        <p14:creationId xmlns:p14="http://schemas.microsoft.com/office/powerpoint/2010/main" val="156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75252A35-FAEF-4787-BF41-C240935F0DED}" type="datetimeFigureOut">
              <a:rPr lang="en-US" smtClean="0"/>
              <a:t>11/15/2016</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5EF49870-10A4-4338-8092-DD193775EF3D}" type="slidenum">
              <a:rPr lang="en-US" smtClean="0"/>
              <a:t>‹#›</a:t>
            </a:fld>
            <a:endParaRPr lang="en-US" dirty="0"/>
          </a:p>
        </p:txBody>
      </p:sp>
    </p:spTree>
    <p:extLst>
      <p:ext uri="{BB962C8B-B14F-4D97-AF65-F5344CB8AC3E}">
        <p14:creationId xmlns:p14="http://schemas.microsoft.com/office/powerpoint/2010/main" val="924318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75252A35-FAEF-4787-BF41-C240935F0DED}" type="datetimeFigureOut">
              <a:rPr lang="en-US" smtClean="0"/>
              <a:t>11/15/2016</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5EF49870-10A4-4338-8092-DD193775EF3D}" type="slidenum">
              <a:rPr lang="en-US" smtClean="0"/>
              <a:t>‹#›</a:t>
            </a:fld>
            <a:endParaRPr lang="en-US" dirty="0"/>
          </a:p>
        </p:txBody>
      </p:sp>
    </p:spTree>
    <p:extLst>
      <p:ext uri="{BB962C8B-B14F-4D97-AF65-F5344CB8AC3E}">
        <p14:creationId xmlns:p14="http://schemas.microsoft.com/office/powerpoint/2010/main" val="1388738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5252A35-FAEF-4787-BF41-C240935F0DED}" type="datetimeFigureOut">
              <a:rPr lang="en-US" smtClean="0"/>
              <a:t>11/15/2016</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5EF49870-10A4-4338-8092-DD193775EF3D}" type="slidenum">
              <a:rPr lang="en-US" smtClean="0"/>
              <a:t>‹#›</a:t>
            </a:fld>
            <a:endParaRPr lang="en-US" dirty="0"/>
          </a:p>
        </p:txBody>
      </p:sp>
    </p:spTree>
    <p:extLst>
      <p:ext uri="{BB962C8B-B14F-4D97-AF65-F5344CB8AC3E}">
        <p14:creationId xmlns:p14="http://schemas.microsoft.com/office/powerpoint/2010/main" val="2149692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5252A35-FAEF-4787-BF41-C240935F0DED}" type="datetimeFigureOut">
              <a:rPr lang="en-US" smtClean="0"/>
              <a:t>11/15/2016</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5EF49870-10A4-4338-8092-DD193775EF3D}" type="slidenum">
              <a:rPr lang="en-US" smtClean="0"/>
              <a:t>‹#›</a:t>
            </a:fld>
            <a:endParaRPr lang="en-US" dirty="0"/>
          </a:p>
        </p:txBody>
      </p:sp>
    </p:spTree>
    <p:extLst>
      <p:ext uri="{BB962C8B-B14F-4D97-AF65-F5344CB8AC3E}">
        <p14:creationId xmlns:p14="http://schemas.microsoft.com/office/powerpoint/2010/main" val="355588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5252A35-FAEF-4787-BF41-C240935F0DED}" type="datetimeFigureOut">
              <a:rPr lang="en-US" smtClean="0"/>
              <a:t>11/15/2016</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5EF49870-10A4-4338-8092-DD193775EF3D}" type="slidenum">
              <a:rPr lang="en-US" smtClean="0"/>
              <a:t>‹#›</a:t>
            </a:fld>
            <a:endParaRPr lang="en-US" dirty="0"/>
          </a:p>
        </p:txBody>
      </p:sp>
    </p:spTree>
    <p:extLst>
      <p:ext uri="{BB962C8B-B14F-4D97-AF65-F5344CB8AC3E}">
        <p14:creationId xmlns:p14="http://schemas.microsoft.com/office/powerpoint/2010/main" val="3995061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0" y="5869459"/>
            <a:ext cx="12192000" cy="98854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5400" dirty="0">
                <a:effectLst>
                  <a:outerShdw blurRad="38100" dist="38100" dir="2700000" algn="tl">
                    <a:srgbClr val="000000">
                      <a:alpha val="43137"/>
                    </a:srgbClr>
                  </a:outerShdw>
                </a:effectLst>
                <a:latin typeface="Comic Sans MS" panose="030F0702030302020204" pitchFamily="66" charset="0"/>
              </a:rPr>
              <a:t>©Lean Strategies International LLC</a:t>
            </a:r>
          </a:p>
        </p:txBody>
      </p:sp>
      <p:pic>
        <p:nvPicPr>
          <p:cNvPr id="3" name="Picture 2"/>
          <p:cNvPicPr>
            <a:picLocks noChangeAspect="1"/>
          </p:cNvPicPr>
          <p:nvPr userDrawn="1"/>
        </p:nvPicPr>
        <p:blipFill rotWithShape="1">
          <a:blip r:embed="rId13">
            <a:extLst>
              <a:ext uri="{28A0092B-C50C-407E-A947-70E740481C1C}">
                <a14:useLocalDpi xmlns:a14="http://schemas.microsoft.com/office/drawing/2010/main" val="0"/>
              </a:ext>
            </a:extLst>
          </a:blip>
          <a:srcRect l="29163" t="11485" r="30306" b="35768"/>
          <a:stretch/>
        </p:blipFill>
        <p:spPr>
          <a:xfrm>
            <a:off x="9978104" y="201189"/>
            <a:ext cx="1862048" cy="1817410"/>
          </a:xfrm>
          <a:prstGeom prst="ellipse">
            <a:avLst/>
          </a:prstGeom>
          <a:ln w="63500" cap="rnd">
            <a:noFill/>
          </a:ln>
          <a:effectLst>
            <a:glow rad="114300">
              <a:srgbClr val="FF0000">
                <a:alpha val="40000"/>
              </a:srgbClr>
            </a:glow>
          </a:effectLst>
          <a:scene3d>
            <a:camera prst="orthographicFront">
              <a:rot lat="0" lon="0" rev="0"/>
            </a:camera>
            <a:lightRig rig="contrasting" dir="t">
              <a:rot lat="0" lon="0" rev="3000000"/>
            </a:lightRig>
          </a:scene3d>
          <a:sp3d z="317500" contourW="7620" prstMaterial="powder">
            <a:bevelT w="95250" h="31750"/>
            <a:contourClr>
              <a:schemeClr val="tx1"/>
            </a:contourClr>
          </a:sp3d>
        </p:spPr>
      </p:pic>
    </p:spTree>
    <p:extLst>
      <p:ext uri="{BB962C8B-B14F-4D97-AF65-F5344CB8AC3E}">
        <p14:creationId xmlns:p14="http://schemas.microsoft.com/office/powerpoint/2010/main" val="4090694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leanstrategiesinternationa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leanstrategiesinternational.com/listen-to-the-gemba/building-a-project-charter" TargetMode="External"/><Relationship Id="rId1" Type="http://schemas.openxmlformats.org/officeDocument/2006/relationships/slideLayout" Target="../slideLayouts/slideLayout2.xml"/><Relationship Id="rId4" Type="http://schemas.microsoft.com/office/2007/relationships/hdphoto" Target="../media/hdphoto4.wdp"/></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 Id="rId9" Type="http://schemas.microsoft.com/office/2007/relationships/hdphoto" Target="../media/hdphoto3.wdp"/></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 Id="rId9" Type="http://schemas.microsoft.com/office/2007/relationships/hdphoto" Target="../media/hdphoto3.wdp"/></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54003" y="2127266"/>
            <a:ext cx="12192000" cy="1569660"/>
          </a:xfrm>
          <a:prstGeom prst="rect">
            <a:avLst/>
          </a:prstGeom>
          <a:noFill/>
        </p:spPr>
        <p:txBody>
          <a:bodyPr wrap="square" rtlCol="0">
            <a:spAutoFit/>
          </a:bodyPr>
          <a:lstStyle/>
          <a:p>
            <a:r>
              <a:rPr lang="en-US" sz="9600" dirty="0">
                <a:effectLst>
                  <a:outerShdw blurRad="60007" dist="310007" dir="7680000" sy="30000" kx="1300200" algn="ctr" rotWithShape="0">
                    <a:prstClr val="black">
                      <a:alpha val="32000"/>
                    </a:prstClr>
                  </a:outerShdw>
                </a:effectLst>
              </a:rPr>
              <a:t>The DMAIC Method </a:t>
            </a:r>
          </a:p>
        </p:txBody>
      </p:sp>
      <p:sp>
        <p:nvSpPr>
          <p:cNvPr id="4" name="TextBox 3">
            <a:hlinkClick r:id="rId2"/>
          </p:cNvPr>
          <p:cNvSpPr txBox="1"/>
          <p:nvPr/>
        </p:nvSpPr>
        <p:spPr>
          <a:xfrm>
            <a:off x="1050583" y="3832698"/>
            <a:ext cx="9114817" cy="523220"/>
          </a:xfrm>
          <a:prstGeom prst="rect">
            <a:avLst/>
          </a:prstGeom>
          <a:noFill/>
        </p:spPr>
        <p:txBody>
          <a:bodyPr wrap="square" rtlCol="0">
            <a:spAutoFit/>
          </a:bodyPr>
          <a:lstStyle/>
          <a:p>
            <a:pPr algn="ctr"/>
            <a:r>
              <a:rPr lang="en-US" sz="2800" dirty="0">
                <a:solidFill>
                  <a:srgbClr val="FF0000"/>
                </a:solidFill>
                <a:effectLst>
                  <a:outerShdw blurRad="38100" dist="38100" dir="2700000" algn="tl">
                    <a:srgbClr val="000000">
                      <a:alpha val="43137"/>
                    </a:srgbClr>
                  </a:outerShdw>
                </a:effectLst>
              </a:rPr>
              <a:t>www.leanstrategiesinternational.com</a:t>
            </a:r>
          </a:p>
        </p:txBody>
      </p:sp>
    </p:spTree>
    <p:extLst>
      <p:ext uri="{BB962C8B-B14F-4D97-AF65-F5344CB8AC3E}">
        <p14:creationId xmlns:p14="http://schemas.microsoft.com/office/powerpoint/2010/main" val="3829482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hlinkClick r:id="rId2"/>
          </p:cNvPr>
          <p:cNvSpPr txBox="1"/>
          <p:nvPr/>
        </p:nvSpPr>
        <p:spPr>
          <a:xfrm>
            <a:off x="304178" y="359924"/>
            <a:ext cx="9142690" cy="2123658"/>
          </a:xfrm>
          <a:prstGeom prst="rect">
            <a:avLst/>
          </a:prstGeom>
          <a:solidFill>
            <a:srgbClr val="FF0000"/>
          </a:solidFill>
          <a:ln>
            <a:solidFill>
              <a:schemeClr val="tx1"/>
            </a:solidFill>
          </a:ln>
        </p:spPr>
        <p:txBody>
          <a:bodyPr wrap="square" rtlCol="0">
            <a:spAutoFit/>
          </a:bodyPr>
          <a:lstStyle/>
          <a:p>
            <a:pPr algn="ctr"/>
            <a:r>
              <a:rPr lang="en-US" sz="4400" dirty="0">
                <a:effectLst>
                  <a:outerShdw blurRad="38100" dist="38100" dir="2700000" algn="tl">
                    <a:srgbClr val="000000">
                      <a:alpha val="43137"/>
                    </a:srgbClr>
                  </a:outerShdw>
                </a:effectLst>
              </a:rPr>
              <a:t>Learn more about the DMAIC method by visiting our website.</a:t>
            </a:r>
          </a:p>
          <a:p>
            <a:pPr algn="ctr"/>
            <a:r>
              <a:rPr lang="en-US" sz="4400" dirty="0">
                <a:effectLst>
                  <a:outerShdw blurRad="38100" dist="38100" dir="2700000" algn="tl">
                    <a:srgbClr val="000000">
                      <a:alpha val="43137"/>
                    </a:srgbClr>
                  </a:outerShdw>
                </a:effectLst>
              </a:rPr>
              <a:t>Just Click Here! </a:t>
            </a:r>
          </a:p>
        </p:txBody>
      </p:sp>
      <p:pic>
        <p:nvPicPr>
          <p:cNvPr id="3074" name="Picture 2" descr="Image result for pointing finger.pn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9220" b="97518" l="9390" r="99296"/>
                    </a14:imgEffect>
                  </a14:imgLayer>
                </a14:imgProps>
              </a:ext>
              <a:ext uri="{28A0092B-C50C-407E-A947-70E740481C1C}">
                <a14:useLocalDpi xmlns:a14="http://schemas.microsoft.com/office/drawing/2010/main" val="0"/>
              </a:ext>
            </a:extLst>
          </a:blip>
          <a:srcRect/>
          <a:stretch>
            <a:fillRect/>
          </a:stretch>
        </p:blipFill>
        <p:spPr bwMode="auto">
          <a:xfrm>
            <a:off x="5815431" y="1702342"/>
            <a:ext cx="6444665" cy="4266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8106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4281" y="97277"/>
            <a:ext cx="7159557" cy="707886"/>
          </a:xfrm>
          <a:prstGeom prst="rect">
            <a:avLst/>
          </a:prstGeom>
          <a:noFill/>
        </p:spPr>
        <p:txBody>
          <a:bodyPr wrap="square" rtlCol="0">
            <a:spAutoFit/>
          </a:bodyPr>
          <a:lstStyle/>
          <a:p>
            <a:r>
              <a:rPr lang="en-US" sz="4000" u="sng" dirty="0"/>
              <a:t>DMAIC- What is it?</a:t>
            </a:r>
          </a:p>
        </p:txBody>
      </p:sp>
      <p:sp>
        <p:nvSpPr>
          <p:cNvPr id="7" name="TextBox 6"/>
          <p:cNvSpPr txBox="1"/>
          <p:nvPr/>
        </p:nvSpPr>
        <p:spPr>
          <a:xfrm>
            <a:off x="349135" y="1140185"/>
            <a:ext cx="8774349" cy="2483384"/>
          </a:xfrm>
          <a:prstGeom prst="rect">
            <a:avLst/>
          </a:prstGeom>
          <a:noFill/>
          <a:ln>
            <a:solidFill>
              <a:srgbClr val="C00000"/>
            </a:solidFill>
          </a:ln>
        </p:spPr>
        <p:txBody>
          <a:bodyPr wrap="square" rtlCol="0">
            <a:noAutofit/>
          </a:bodyPr>
          <a:lstStyle/>
          <a:p>
            <a:pPr marL="285750" indent="-285750">
              <a:buFont typeface="Arial" panose="020B0604020202020204" pitchFamily="34" charset="0"/>
              <a:buChar char="•"/>
            </a:pPr>
            <a:r>
              <a:rPr lang="en-US" sz="2400" dirty="0"/>
              <a:t>The DMAIC Method is a problem solving methodology used within a six sigma strategy.  The methodology focuses on improving business processes specifically through improving quality and reducing variation.  It is an integral part of six sigma.</a:t>
            </a:r>
          </a:p>
          <a:p>
            <a:pPr marL="285750" indent="-285750">
              <a:buFont typeface="Arial" panose="020B0604020202020204" pitchFamily="34" charset="0"/>
              <a:buChar char="•"/>
            </a:pPr>
            <a:endParaRPr lang="en-US" sz="2400" dirty="0"/>
          </a:p>
          <a:p>
            <a:endParaRPr lang="en-US" sz="2400" dirty="0"/>
          </a:p>
          <a:p>
            <a:endParaRPr lang="en-US" sz="2400" dirty="0"/>
          </a:p>
        </p:txBody>
      </p:sp>
      <p:sp>
        <p:nvSpPr>
          <p:cNvPr id="2" name="Rectangle 1"/>
          <p:cNvSpPr/>
          <p:nvPr/>
        </p:nvSpPr>
        <p:spPr>
          <a:xfrm>
            <a:off x="349135" y="3823855"/>
            <a:ext cx="2028305" cy="167085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dirty="0">
                <a:effectLst>
                  <a:outerShdw blurRad="38100" dist="38100" dir="2700000" algn="tl">
                    <a:srgbClr val="000000">
                      <a:alpha val="43137"/>
                    </a:srgbClr>
                  </a:outerShdw>
                </a:effectLst>
              </a:rPr>
              <a:t>Define</a:t>
            </a:r>
          </a:p>
        </p:txBody>
      </p:sp>
      <p:sp>
        <p:nvSpPr>
          <p:cNvPr id="8" name="Rectangle 7"/>
          <p:cNvSpPr/>
          <p:nvPr/>
        </p:nvSpPr>
        <p:spPr>
          <a:xfrm>
            <a:off x="2596342" y="3823855"/>
            <a:ext cx="2028305" cy="167085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dirty="0">
                <a:effectLst>
                  <a:outerShdw blurRad="38100" dist="38100" dir="2700000" algn="tl">
                    <a:srgbClr val="000000">
                      <a:alpha val="43137"/>
                    </a:srgbClr>
                  </a:outerShdw>
                </a:effectLst>
              </a:rPr>
              <a:t>Measure</a:t>
            </a:r>
          </a:p>
        </p:txBody>
      </p:sp>
      <p:sp>
        <p:nvSpPr>
          <p:cNvPr id="9" name="Rectangle 8"/>
          <p:cNvSpPr/>
          <p:nvPr/>
        </p:nvSpPr>
        <p:spPr>
          <a:xfrm>
            <a:off x="4843549" y="3823855"/>
            <a:ext cx="2028305" cy="167085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dirty="0">
                <a:effectLst>
                  <a:outerShdw blurRad="38100" dist="38100" dir="2700000" algn="tl">
                    <a:srgbClr val="000000">
                      <a:alpha val="43137"/>
                    </a:srgbClr>
                  </a:outerShdw>
                </a:effectLst>
              </a:rPr>
              <a:t>Analyze</a:t>
            </a:r>
          </a:p>
        </p:txBody>
      </p:sp>
      <p:sp>
        <p:nvSpPr>
          <p:cNvPr id="10" name="Rectangle 9"/>
          <p:cNvSpPr/>
          <p:nvPr/>
        </p:nvSpPr>
        <p:spPr>
          <a:xfrm>
            <a:off x="7090756" y="3823855"/>
            <a:ext cx="2028305" cy="167085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dirty="0">
                <a:effectLst>
                  <a:outerShdw blurRad="38100" dist="38100" dir="2700000" algn="tl">
                    <a:srgbClr val="000000">
                      <a:alpha val="43137"/>
                    </a:srgbClr>
                  </a:outerShdw>
                </a:effectLst>
              </a:rPr>
              <a:t>Improve</a:t>
            </a:r>
          </a:p>
        </p:txBody>
      </p:sp>
      <p:sp>
        <p:nvSpPr>
          <p:cNvPr id="11" name="Rectangle 10"/>
          <p:cNvSpPr/>
          <p:nvPr/>
        </p:nvSpPr>
        <p:spPr>
          <a:xfrm>
            <a:off x="9421091" y="3823855"/>
            <a:ext cx="2028305" cy="167085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dirty="0">
                <a:effectLst>
                  <a:outerShdw blurRad="38100" dist="38100" dir="2700000" algn="tl">
                    <a:srgbClr val="000000">
                      <a:alpha val="43137"/>
                    </a:srgbClr>
                  </a:outerShdw>
                </a:effectLst>
              </a:rPr>
              <a:t>Control</a:t>
            </a:r>
          </a:p>
        </p:txBody>
      </p:sp>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tretch>
            <a:fillRect/>
          </a:stretch>
        </p:blipFill>
        <p:spPr>
          <a:xfrm>
            <a:off x="651514" y="4388783"/>
            <a:ext cx="1216197" cy="969743"/>
          </a:xfrm>
          <a:prstGeom prst="rect">
            <a:avLst/>
          </a:prstGeom>
        </p:spPr>
      </p:pic>
      <p:pic>
        <p:nvPicPr>
          <p:cNvPr id="1026" name="Picture 2" descr="Image result for Ruler.png"/>
          <p:cNvPicPr>
            <a:picLocks noChangeAspect="1" noChangeArrowheads="1"/>
          </p:cNvPicPr>
          <p:nvPr/>
        </p:nvPicPr>
        <p:blipFill>
          <a:blip r:embed="rId4">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2762161" y="4452881"/>
            <a:ext cx="1696666" cy="84154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magnifying glass 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5128277" y="4352738"/>
            <a:ext cx="1155791" cy="104183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Improve 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56582" y="4231532"/>
            <a:ext cx="1822048" cy="116303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Control.png"/>
          <p:cNvPicPr>
            <a:picLocks noChangeAspect="1" noChangeArrowheads="1"/>
          </p:cNvPicPr>
          <p:nvPr/>
        </p:nvPicPr>
        <p:blipFill>
          <a:blip r:embed="rId8">
            <a:extLst>
              <a:ext uri="{BEBA8EAE-BF5A-486C-A8C5-ECC9F3942E4B}">
                <a14:imgProps xmlns:a14="http://schemas.microsoft.com/office/drawing/2010/main">
                  <a14:imgLayer r:embed="rId9">
                    <a14:imgEffect>
                      <a14:backgroundRemoval t="4348" b="89967" l="415" r="99585"/>
                    </a14:imgEffect>
                  </a14:imgLayer>
                </a14:imgProps>
              </a:ext>
              <a:ext uri="{28A0092B-C50C-407E-A947-70E740481C1C}">
                <a14:useLocalDpi xmlns:a14="http://schemas.microsoft.com/office/drawing/2010/main" val="0"/>
              </a:ext>
            </a:extLst>
          </a:blip>
          <a:srcRect/>
          <a:stretch>
            <a:fillRect/>
          </a:stretch>
        </p:blipFill>
        <p:spPr bwMode="auto">
          <a:xfrm>
            <a:off x="9569482" y="4395644"/>
            <a:ext cx="1731522" cy="1074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026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hought Bubble: Cloud 4"/>
          <p:cNvSpPr/>
          <p:nvPr/>
        </p:nvSpPr>
        <p:spPr>
          <a:xfrm>
            <a:off x="165370" y="745804"/>
            <a:ext cx="6815644" cy="4400128"/>
          </a:xfrm>
          <a:prstGeom prst="cloudCallout">
            <a:avLst>
              <a:gd name="adj1" fmla="val 79503"/>
              <a:gd name="adj2" fmla="val 12429"/>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gn="ctr">
              <a:buFont typeface="Arial" panose="020B0604020202020204" pitchFamily="34" charset="0"/>
              <a:buChar char="•"/>
            </a:pPr>
            <a:r>
              <a:rPr lang="en-US" dirty="0"/>
              <a:t>The DMAIC method is a formal structured approach to problem solving.</a:t>
            </a:r>
          </a:p>
          <a:p>
            <a:pPr marL="285750" indent="-285750" algn="ctr">
              <a:buFont typeface="Arial" panose="020B0604020202020204" pitchFamily="34" charset="0"/>
              <a:buChar char="•"/>
            </a:pPr>
            <a:r>
              <a:rPr lang="en-US" dirty="0"/>
              <a:t>Each stage of the DMAIC method builds upon the previous stage.</a:t>
            </a:r>
          </a:p>
          <a:p>
            <a:pPr marL="285750" indent="-285750" algn="ctr">
              <a:buFont typeface="Arial" panose="020B0604020202020204" pitchFamily="34" charset="0"/>
              <a:buChar char="•"/>
            </a:pPr>
            <a:r>
              <a:rPr lang="en-US" dirty="0"/>
              <a:t>An existing process has large deviations from the required customer need.</a:t>
            </a:r>
          </a:p>
          <a:p>
            <a:pPr marL="285750" indent="-285750" algn="ctr">
              <a:buFont typeface="Arial" panose="020B0604020202020204" pitchFamily="34" charset="0"/>
              <a:buChar char="•"/>
            </a:pPr>
            <a:r>
              <a:rPr lang="en-US" dirty="0"/>
              <a:t>To solve problems at the source.</a:t>
            </a:r>
          </a:p>
        </p:txBody>
      </p:sp>
      <p:sp>
        <p:nvSpPr>
          <p:cNvPr id="2" name="Title 1"/>
          <p:cNvSpPr>
            <a:spLocks noGrp="1"/>
          </p:cNvSpPr>
          <p:nvPr>
            <p:ph type="title"/>
          </p:nvPr>
        </p:nvSpPr>
        <p:spPr>
          <a:xfrm>
            <a:off x="79443" y="83023"/>
            <a:ext cx="10515600" cy="1325563"/>
          </a:xfrm>
        </p:spPr>
        <p:txBody>
          <a:bodyPr/>
          <a:lstStyle/>
          <a:p>
            <a:r>
              <a:rPr lang="en-US" u="sng" dirty="0"/>
              <a:t>DMAIC – WHY?</a:t>
            </a:r>
          </a:p>
        </p:txBody>
      </p:sp>
      <p:pic>
        <p:nvPicPr>
          <p:cNvPr id="2050" name="Picture 2" descr="Image result for Thinki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1678" y="2636603"/>
            <a:ext cx="3638550" cy="323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2933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5701544" y="3340494"/>
            <a:ext cx="2028305" cy="1670858"/>
            <a:chOff x="3506203" y="2185953"/>
            <a:chExt cx="2028305" cy="1670858"/>
          </a:xfrm>
        </p:grpSpPr>
        <p:sp>
          <p:nvSpPr>
            <p:cNvPr id="7" name="Rectangle 6"/>
            <p:cNvSpPr/>
            <p:nvPr/>
          </p:nvSpPr>
          <p:spPr>
            <a:xfrm>
              <a:off x="3506203" y="2185953"/>
              <a:ext cx="2028305" cy="167085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dirty="0">
                  <a:effectLst>
                    <a:outerShdw blurRad="38100" dist="38100" dir="2700000" algn="tl">
                      <a:srgbClr val="000000">
                        <a:alpha val="43137"/>
                      </a:srgbClr>
                    </a:outerShdw>
                  </a:effectLst>
                </a:rPr>
                <a:t>4.Improve</a:t>
              </a:r>
            </a:p>
          </p:txBody>
        </p:sp>
        <p:pic>
          <p:nvPicPr>
            <p:cNvPr id="12" name="Picture 6" descr="Image result for Improve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2029" y="2593630"/>
              <a:ext cx="1822048" cy="1163038"/>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itle 1"/>
          <p:cNvSpPr>
            <a:spLocks noGrp="1"/>
          </p:cNvSpPr>
          <p:nvPr>
            <p:ph type="title"/>
          </p:nvPr>
        </p:nvSpPr>
        <p:spPr>
          <a:xfrm>
            <a:off x="0" y="83023"/>
            <a:ext cx="10515600" cy="1325563"/>
          </a:xfrm>
        </p:spPr>
        <p:txBody>
          <a:bodyPr/>
          <a:lstStyle/>
          <a:p>
            <a:r>
              <a:rPr lang="en-US" u="sng" dirty="0"/>
              <a:t>How does it work?</a:t>
            </a:r>
          </a:p>
        </p:txBody>
      </p:sp>
      <p:sp>
        <p:nvSpPr>
          <p:cNvPr id="3" name="Content Placeholder 2"/>
          <p:cNvSpPr>
            <a:spLocks noGrp="1"/>
          </p:cNvSpPr>
          <p:nvPr>
            <p:ph idx="1"/>
          </p:nvPr>
        </p:nvSpPr>
        <p:spPr>
          <a:xfrm>
            <a:off x="419911" y="989047"/>
            <a:ext cx="5873885" cy="4351338"/>
          </a:xfrm>
        </p:spPr>
        <p:txBody>
          <a:bodyPr/>
          <a:lstStyle/>
          <a:p>
            <a:r>
              <a:rPr lang="en-US" dirty="0"/>
              <a:t>The DMAIC problem solving method follows a 5 step methodology.</a:t>
            </a:r>
          </a:p>
          <a:p>
            <a:pPr marL="914400" lvl="1" indent="-457200">
              <a:buFont typeface="+mj-lt"/>
              <a:buAutoNum type="arabicPeriod"/>
            </a:pPr>
            <a:r>
              <a:rPr lang="en-US" dirty="0"/>
              <a:t>Define</a:t>
            </a:r>
          </a:p>
          <a:p>
            <a:pPr marL="914400" lvl="1" indent="-457200">
              <a:buFont typeface="+mj-lt"/>
              <a:buAutoNum type="arabicPeriod"/>
            </a:pPr>
            <a:r>
              <a:rPr lang="en-US" dirty="0"/>
              <a:t>Measure</a:t>
            </a:r>
          </a:p>
          <a:p>
            <a:pPr marL="914400" lvl="1" indent="-457200">
              <a:buFont typeface="+mj-lt"/>
              <a:buAutoNum type="arabicPeriod"/>
            </a:pPr>
            <a:r>
              <a:rPr lang="en-US" dirty="0"/>
              <a:t>Analyze</a:t>
            </a:r>
          </a:p>
          <a:p>
            <a:pPr marL="914400" lvl="1" indent="-457200">
              <a:buFont typeface="+mj-lt"/>
              <a:buAutoNum type="arabicPeriod"/>
            </a:pPr>
            <a:r>
              <a:rPr lang="en-US" dirty="0"/>
              <a:t>Improve</a:t>
            </a:r>
          </a:p>
          <a:p>
            <a:pPr marL="914400" lvl="1" indent="-457200">
              <a:buFont typeface="+mj-lt"/>
              <a:buAutoNum type="arabicPeriod"/>
            </a:pPr>
            <a:r>
              <a:rPr lang="en-US" dirty="0"/>
              <a:t>Control</a:t>
            </a:r>
          </a:p>
        </p:txBody>
      </p:sp>
      <p:grpSp>
        <p:nvGrpSpPr>
          <p:cNvPr id="14" name="Group 13"/>
          <p:cNvGrpSpPr/>
          <p:nvPr/>
        </p:nvGrpSpPr>
        <p:grpSpPr>
          <a:xfrm>
            <a:off x="6768095" y="1008494"/>
            <a:ext cx="2028305" cy="1670858"/>
            <a:chOff x="349135" y="3823855"/>
            <a:chExt cx="2028305" cy="1670858"/>
          </a:xfrm>
        </p:grpSpPr>
        <p:sp>
          <p:nvSpPr>
            <p:cNvPr id="4" name="Rectangle 3"/>
            <p:cNvSpPr/>
            <p:nvPr/>
          </p:nvSpPr>
          <p:spPr>
            <a:xfrm>
              <a:off x="349135" y="3823855"/>
              <a:ext cx="2028305" cy="167085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dirty="0">
                  <a:effectLst>
                    <a:outerShdw blurRad="38100" dist="38100" dir="2700000" algn="tl">
                      <a:srgbClr val="000000">
                        <a:alpha val="43137"/>
                      </a:srgbClr>
                    </a:outerShdw>
                  </a:effectLst>
                </a:rPr>
                <a:t>1.Define</a:t>
              </a:r>
            </a:p>
          </p:txBody>
        </p:sp>
        <p:pic>
          <p:nvPicPr>
            <p:cNvPr id="9" name="Picture 8"/>
            <p:cNvPicPr>
              <a:picLocks noChangeAspect="1"/>
            </p:cNvPicPr>
            <p:nvPr/>
          </p:nvPicPr>
          <p:blipFill>
            <a:blip r:embed="rId3">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tretch>
              <a:fillRect/>
            </a:stretch>
          </p:blipFill>
          <p:spPr>
            <a:xfrm>
              <a:off x="651514" y="4388783"/>
              <a:ext cx="1216197" cy="969743"/>
            </a:xfrm>
            <a:prstGeom prst="rect">
              <a:avLst/>
            </a:prstGeom>
          </p:spPr>
        </p:pic>
      </p:grpSp>
      <p:grpSp>
        <p:nvGrpSpPr>
          <p:cNvPr id="15" name="Group 14"/>
          <p:cNvGrpSpPr/>
          <p:nvPr/>
        </p:nvGrpSpPr>
        <p:grpSpPr>
          <a:xfrm>
            <a:off x="8511673" y="2364839"/>
            <a:ext cx="2028305" cy="1670858"/>
            <a:chOff x="2596342" y="3823855"/>
            <a:chExt cx="2028305" cy="1670858"/>
          </a:xfrm>
        </p:grpSpPr>
        <p:sp>
          <p:nvSpPr>
            <p:cNvPr id="5" name="Rectangle 4"/>
            <p:cNvSpPr/>
            <p:nvPr/>
          </p:nvSpPr>
          <p:spPr>
            <a:xfrm>
              <a:off x="2596342" y="3823855"/>
              <a:ext cx="2028305" cy="167085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dirty="0">
                  <a:effectLst>
                    <a:outerShdw blurRad="38100" dist="38100" dir="2700000" algn="tl">
                      <a:srgbClr val="000000">
                        <a:alpha val="43137"/>
                      </a:srgbClr>
                    </a:outerShdw>
                  </a:effectLst>
                </a:rPr>
                <a:t>2.Measure</a:t>
              </a:r>
            </a:p>
          </p:txBody>
        </p:sp>
        <p:pic>
          <p:nvPicPr>
            <p:cNvPr id="10" name="Picture 2" descr="Image result for Ruler.png"/>
            <p:cNvPicPr>
              <a:picLocks noChangeAspect="1" noChangeArrowheads="1"/>
            </p:cNvPicPr>
            <p:nvPr/>
          </p:nvPicPr>
          <p:blipFill>
            <a:blip r:embed="rId5">
              <a:extLst>
                <a:ext uri="{BEBA8EAE-BF5A-486C-A8C5-ECC9F3942E4B}">
                  <a14:imgProps xmlns:a14="http://schemas.microsoft.com/office/drawing/2010/main">
                    <a14:imgLayer r:embed="rId6">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2762161" y="4452881"/>
              <a:ext cx="1696666" cy="84154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 name="Group 15"/>
          <p:cNvGrpSpPr/>
          <p:nvPr/>
        </p:nvGrpSpPr>
        <p:grpSpPr>
          <a:xfrm>
            <a:off x="7497520" y="3961553"/>
            <a:ext cx="2028305" cy="1670858"/>
            <a:chOff x="4843549" y="3823855"/>
            <a:chExt cx="2028305" cy="1670858"/>
          </a:xfrm>
        </p:grpSpPr>
        <p:sp>
          <p:nvSpPr>
            <p:cNvPr id="6" name="Rectangle 5"/>
            <p:cNvSpPr/>
            <p:nvPr/>
          </p:nvSpPr>
          <p:spPr>
            <a:xfrm>
              <a:off x="4843549" y="3823855"/>
              <a:ext cx="2028305" cy="167085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dirty="0">
                  <a:effectLst>
                    <a:outerShdw blurRad="38100" dist="38100" dir="2700000" algn="tl">
                      <a:srgbClr val="000000">
                        <a:alpha val="43137"/>
                      </a:srgbClr>
                    </a:outerShdw>
                  </a:effectLst>
                </a:rPr>
                <a:t>3.Analyze</a:t>
              </a:r>
            </a:p>
          </p:txBody>
        </p:sp>
        <p:pic>
          <p:nvPicPr>
            <p:cNvPr id="11" name="Picture 4" descr="Image result for magnifying glass 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flipH="1">
              <a:off x="5128277" y="4352738"/>
              <a:ext cx="1155791" cy="104183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 name="Group 17"/>
          <p:cNvGrpSpPr/>
          <p:nvPr/>
        </p:nvGrpSpPr>
        <p:grpSpPr>
          <a:xfrm>
            <a:off x="4929668" y="1719868"/>
            <a:ext cx="2028305" cy="1670858"/>
            <a:chOff x="2333284" y="4142705"/>
            <a:chExt cx="2028305" cy="1670858"/>
          </a:xfrm>
        </p:grpSpPr>
        <p:sp>
          <p:nvSpPr>
            <p:cNvPr id="8" name="Rectangle 7"/>
            <p:cNvSpPr/>
            <p:nvPr/>
          </p:nvSpPr>
          <p:spPr>
            <a:xfrm>
              <a:off x="2333284" y="4142705"/>
              <a:ext cx="2028305" cy="167085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dirty="0">
                  <a:effectLst>
                    <a:outerShdw blurRad="38100" dist="38100" dir="2700000" algn="tl">
                      <a:srgbClr val="000000">
                        <a:alpha val="43137"/>
                      </a:srgbClr>
                    </a:outerShdw>
                  </a:effectLst>
                </a:rPr>
                <a:t>5.Control</a:t>
              </a:r>
            </a:p>
          </p:txBody>
        </p:sp>
        <p:pic>
          <p:nvPicPr>
            <p:cNvPr id="13" name="Picture 8" descr="Image result for Control.png"/>
            <p:cNvPicPr>
              <a:picLocks noChangeAspect="1" noChangeArrowheads="1"/>
            </p:cNvPicPr>
            <p:nvPr/>
          </p:nvPicPr>
          <p:blipFill>
            <a:blip r:embed="rId8">
              <a:extLst>
                <a:ext uri="{BEBA8EAE-BF5A-486C-A8C5-ECC9F3942E4B}">
                  <a14:imgProps xmlns:a14="http://schemas.microsoft.com/office/drawing/2010/main">
                    <a14:imgLayer r:embed="rId9">
                      <a14:imgEffect>
                        <a14:backgroundRemoval t="4348" b="89967" l="415" r="99585"/>
                      </a14:imgEffect>
                    </a14:imgLayer>
                  </a14:imgProps>
                </a:ext>
                <a:ext uri="{28A0092B-C50C-407E-A947-70E740481C1C}">
                  <a14:useLocalDpi xmlns:a14="http://schemas.microsoft.com/office/drawing/2010/main" val="0"/>
                </a:ext>
              </a:extLst>
            </a:blip>
            <a:srcRect/>
            <a:stretch>
              <a:fillRect/>
            </a:stretch>
          </p:blipFill>
          <p:spPr bwMode="auto">
            <a:xfrm>
              <a:off x="2481675" y="4714494"/>
              <a:ext cx="1731522" cy="107411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07753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4282"/>
            <a:ext cx="10515600" cy="1325563"/>
          </a:xfrm>
        </p:spPr>
        <p:txBody>
          <a:bodyPr/>
          <a:lstStyle/>
          <a:p>
            <a:r>
              <a:rPr lang="en-US" sz="4800" dirty="0">
                <a:solidFill>
                  <a:srgbClr val="FF0000"/>
                </a:solidFill>
                <a:effectLst>
                  <a:outerShdw blurRad="38100" dist="38100" dir="2700000" algn="tl">
                    <a:srgbClr val="000000">
                      <a:alpha val="43137"/>
                    </a:srgbClr>
                  </a:outerShdw>
                </a:effectLst>
              </a:rPr>
              <a:t>D</a:t>
            </a:r>
            <a:r>
              <a:rPr lang="en-US" sz="4000" dirty="0">
                <a:effectLst>
                  <a:outerShdw blurRad="38100" dist="38100" dir="2700000" algn="tl">
                    <a:srgbClr val="000000">
                      <a:alpha val="43137"/>
                    </a:srgbClr>
                  </a:outerShdw>
                </a:effectLst>
              </a:rPr>
              <a:t>efine</a:t>
            </a:r>
          </a:p>
        </p:txBody>
      </p:sp>
      <p:sp>
        <p:nvSpPr>
          <p:cNvPr id="3" name="Content Placeholder 2"/>
          <p:cNvSpPr>
            <a:spLocks noGrp="1"/>
          </p:cNvSpPr>
          <p:nvPr>
            <p:ph idx="1"/>
          </p:nvPr>
        </p:nvSpPr>
        <p:spPr>
          <a:xfrm>
            <a:off x="312906" y="1125233"/>
            <a:ext cx="8091792" cy="4351338"/>
          </a:xfrm>
        </p:spPr>
        <p:txBody>
          <a:bodyPr/>
          <a:lstStyle/>
          <a:p>
            <a:r>
              <a:rPr lang="en-US" dirty="0"/>
              <a:t>The first phase of the DMAIC method is the Define stage, it consists of defining the problem, defining the goal, understanding the process and translating the voice of the customer.</a:t>
            </a:r>
            <a:endParaRPr lang="en-US" dirty="0"/>
          </a:p>
          <a:p>
            <a:r>
              <a:rPr lang="en-US" dirty="0"/>
              <a:t>VOC Requirements</a:t>
            </a:r>
          </a:p>
          <a:p>
            <a:r>
              <a:rPr lang="en-US" dirty="0"/>
              <a:t>Critical to Quality</a:t>
            </a:r>
          </a:p>
          <a:p>
            <a:r>
              <a:rPr lang="en-US" dirty="0"/>
              <a:t>Define Project Charter</a:t>
            </a:r>
          </a:p>
          <a:p>
            <a:r>
              <a:rPr lang="en-US" dirty="0"/>
              <a:t>SIPOC Mapping</a:t>
            </a:r>
          </a:p>
          <a:p>
            <a:r>
              <a:rPr lang="en-US" dirty="0"/>
              <a:t>Value Stream Mapping</a:t>
            </a:r>
          </a:p>
        </p:txBody>
      </p:sp>
      <p:grpSp>
        <p:nvGrpSpPr>
          <p:cNvPr id="5" name="Group 4"/>
          <p:cNvGrpSpPr/>
          <p:nvPr/>
        </p:nvGrpSpPr>
        <p:grpSpPr>
          <a:xfrm>
            <a:off x="7947498" y="2558273"/>
            <a:ext cx="3657600" cy="2918298"/>
            <a:chOff x="349135" y="3823855"/>
            <a:chExt cx="2028305" cy="1670858"/>
          </a:xfrm>
        </p:grpSpPr>
        <p:sp>
          <p:nvSpPr>
            <p:cNvPr id="6" name="Rectangle 5"/>
            <p:cNvSpPr/>
            <p:nvPr/>
          </p:nvSpPr>
          <p:spPr>
            <a:xfrm>
              <a:off x="349135" y="3823855"/>
              <a:ext cx="2028305" cy="167085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600" dirty="0">
                  <a:effectLst>
                    <a:outerShdw blurRad="38100" dist="38100" dir="2700000" algn="tl">
                      <a:srgbClr val="000000">
                        <a:alpha val="43137"/>
                      </a:srgbClr>
                    </a:outerShdw>
                  </a:effectLst>
                </a:rPr>
                <a:t>Define</a:t>
              </a: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tretch>
              <a:fillRect/>
            </a:stretch>
          </p:blipFill>
          <p:spPr>
            <a:xfrm>
              <a:off x="651514" y="4388783"/>
              <a:ext cx="1216197" cy="969743"/>
            </a:xfrm>
            <a:prstGeom prst="rect">
              <a:avLst/>
            </a:prstGeom>
          </p:spPr>
        </p:pic>
      </p:grpSp>
    </p:spTree>
    <p:extLst>
      <p:ext uri="{BB962C8B-B14F-4D97-AF65-F5344CB8AC3E}">
        <p14:creationId xmlns:p14="http://schemas.microsoft.com/office/powerpoint/2010/main" val="2018000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4282"/>
            <a:ext cx="10515600" cy="1325563"/>
          </a:xfrm>
        </p:spPr>
        <p:txBody>
          <a:bodyPr/>
          <a:lstStyle/>
          <a:p>
            <a:r>
              <a:rPr lang="en-US" sz="4800" dirty="0">
                <a:solidFill>
                  <a:srgbClr val="FF0000"/>
                </a:solidFill>
                <a:effectLst>
                  <a:outerShdw blurRad="38100" dist="38100" dir="2700000" algn="tl">
                    <a:srgbClr val="000000">
                      <a:alpha val="43137"/>
                    </a:srgbClr>
                  </a:outerShdw>
                </a:effectLst>
              </a:rPr>
              <a:t>M</a:t>
            </a:r>
            <a:r>
              <a:rPr lang="en-US" sz="4000" dirty="0">
                <a:effectLst>
                  <a:outerShdw blurRad="38100" dist="38100" dir="2700000" algn="tl">
                    <a:srgbClr val="000000">
                      <a:alpha val="43137"/>
                    </a:srgbClr>
                  </a:outerShdw>
                </a:effectLst>
              </a:rPr>
              <a:t>easure</a:t>
            </a:r>
          </a:p>
        </p:txBody>
      </p:sp>
      <p:sp>
        <p:nvSpPr>
          <p:cNvPr id="3" name="Content Placeholder 2"/>
          <p:cNvSpPr>
            <a:spLocks noGrp="1"/>
          </p:cNvSpPr>
          <p:nvPr>
            <p:ph idx="1"/>
          </p:nvPr>
        </p:nvSpPr>
        <p:spPr>
          <a:xfrm>
            <a:off x="312906" y="1125233"/>
            <a:ext cx="8091792" cy="4351338"/>
          </a:xfrm>
        </p:spPr>
        <p:txBody>
          <a:bodyPr/>
          <a:lstStyle/>
          <a:p>
            <a:r>
              <a:rPr lang="en-US" dirty="0"/>
              <a:t>The second phase of the DMAIC problem solving methodology is the measure phase.  </a:t>
            </a:r>
            <a:endParaRPr lang="en-US" dirty="0"/>
          </a:p>
          <a:p>
            <a:r>
              <a:rPr lang="en-US" dirty="0"/>
              <a:t>Agree on CTQ’s.</a:t>
            </a:r>
          </a:p>
          <a:p>
            <a:r>
              <a:rPr lang="en-US" dirty="0"/>
              <a:t>Select appropriate measures</a:t>
            </a:r>
          </a:p>
          <a:p>
            <a:r>
              <a:rPr lang="en-US" dirty="0"/>
              <a:t>Gather baseline Data</a:t>
            </a:r>
          </a:p>
          <a:p>
            <a:r>
              <a:rPr lang="en-US" dirty="0"/>
              <a:t>Establish baseline performance.</a:t>
            </a:r>
          </a:p>
        </p:txBody>
      </p:sp>
      <p:grpSp>
        <p:nvGrpSpPr>
          <p:cNvPr id="8" name="Group 7"/>
          <p:cNvGrpSpPr/>
          <p:nvPr/>
        </p:nvGrpSpPr>
        <p:grpSpPr>
          <a:xfrm>
            <a:off x="7889131" y="2635930"/>
            <a:ext cx="3402293" cy="2753193"/>
            <a:chOff x="2596342" y="3823855"/>
            <a:chExt cx="2028305" cy="1670858"/>
          </a:xfrm>
        </p:grpSpPr>
        <p:sp>
          <p:nvSpPr>
            <p:cNvPr id="9" name="Rectangle 8"/>
            <p:cNvSpPr/>
            <p:nvPr/>
          </p:nvSpPr>
          <p:spPr>
            <a:xfrm>
              <a:off x="2596342" y="3823855"/>
              <a:ext cx="2028305" cy="167085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600" dirty="0">
                  <a:effectLst>
                    <a:outerShdw blurRad="38100" dist="38100" dir="2700000" algn="tl">
                      <a:srgbClr val="000000">
                        <a:alpha val="43137"/>
                      </a:srgbClr>
                    </a:outerShdw>
                  </a:effectLst>
                </a:rPr>
                <a:t>Measure</a:t>
              </a:r>
            </a:p>
          </p:txBody>
        </p:sp>
        <p:pic>
          <p:nvPicPr>
            <p:cNvPr id="10" name="Picture 2" descr="Image result for Ruler.png"/>
            <p:cNvPicPr>
              <a:picLocks noChangeAspect="1" noChangeArrowheads="1"/>
            </p:cNvPicPr>
            <p:nvPr/>
          </p:nvPicPr>
          <p:blipFill>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2762161" y="4452881"/>
              <a:ext cx="1696666" cy="84154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346568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4282"/>
            <a:ext cx="10515600" cy="1325563"/>
          </a:xfrm>
        </p:spPr>
        <p:txBody>
          <a:bodyPr/>
          <a:lstStyle/>
          <a:p>
            <a:r>
              <a:rPr lang="en-US" sz="4800" dirty="0">
                <a:solidFill>
                  <a:srgbClr val="FF0000"/>
                </a:solidFill>
                <a:effectLst>
                  <a:outerShdw blurRad="38100" dist="38100" dir="2700000" algn="tl">
                    <a:srgbClr val="000000">
                      <a:alpha val="43137"/>
                    </a:srgbClr>
                  </a:outerShdw>
                </a:effectLst>
              </a:rPr>
              <a:t>A</a:t>
            </a:r>
            <a:r>
              <a:rPr lang="en-US" sz="4000" dirty="0">
                <a:effectLst>
                  <a:outerShdw blurRad="38100" dist="38100" dir="2700000" algn="tl">
                    <a:srgbClr val="000000">
                      <a:alpha val="43137"/>
                    </a:srgbClr>
                  </a:outerShdw>
                </a:effectLst>
              </a:rPr>
              <a:t>nalyze</a:t>
            </a:r>
          </a:p>
        </p:txBody>
      </p:sp>
      <p:sp>
        <p:nvSpPr>
          <p:cNvPr id="3" name="Content Placeholder 2"/>
          <p:cNvSpPr>
            <a:spLocks noGrp="1"/>
          </p:cNvSpPr>
          <p:nvPr>
            <p:ph idx="1"/>
          </p:nvPr>
        </p:nvSpPr>
        <p:spPr>
          <a:xfrm>
            <a:off x="312906" y="1125233"/>
            <a:ext cx="8091792" cy="4351338"/>
          </a:xfrm>
        </p:spPr>
        <p:txBody>
          <a:bodyPr/>
          <a:lstStyle/>
          <a:p>
            <a:r>
              <a:rPr lang="en-US" dirty="0"/>
              <a:t>The third stage of the DMAIC method is analyze.  In the analyze stage of the DMAIC method you will be reviewing data collected throughout the measure stage. Your goal is to turn effects into verified root causes. </a:t>
            </a:r>
            <a:endParaRPr lang="en-US" dirty="0"/>
          </a:p>
          <a:p>
            <a:r>
              <a:rPr lang="en-US" dirty="0"/>
              <a:t>FMEA</a:t>
            </a:r>
          </a:p>
          <a:p>
            <a:r>
              <a:rPr lang="en-US" dirty="0"/>
              <a:t>Cause and Effect</a:t>
            </a:r>
          </a:p>
          <a:p>
            <a:r>
              <a:rPr lang="en-US" dirty="0"/>
              <a:t>Pareto Analysis</a:t>
            </a:r>
          </a:p>
          <a:p>
            <a:r>
              <a:rPr lang="en-US" dirty="0"/>
              <a:t>Brainstorming</a:t>
            </a:r>
          </a:p>
        </p:txBody>
      </p:sp>
      <p:grpSp>
        <p:nvGrpSpPr>
          <p:cNvPr id="7" name="Group 6"/>
          <p:cNvGrpSpPr/>
          <p:nvPr/>
        </p:nvGrpSpPr>
        <p:grpSpPr>
          <a:xfrm>
            <a:off x="8404698" y="2808700"/>
            <a:ext cx="2957268" cy="2590050"/>
            <a:chOff x="4843549" y="3823855"/>
            <a:chExt cx="2028305" cy="1670858"/>
          </a:xfrm>
        </p:grpSpPr>
        <p:sp>
          <p:nvSpPr>
            <p:cNvPr id="11" name="Rectangle 10"/>
            <p:cNvSpPr/>
            <p:nvPr/>
          </p:nvSpPr>
          <p:spPr>
            <a:xfrm>
              <a:off x="4843549" y="3823855"/>
              <a:ext cx="2028305" cy="167085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dirty="0">
                  <a:effectLst>
                    <a:outerShdw blurRad="38100" dist="38100" dir="2700000" algn="tl">
                      <a:srgbClr val="000000">
                        <a:alpha val="43137"/>
                      </a:srgbClr>
                    </a:outerShdw>
                  </a:effectLst>
                </a:rPr>
                <a:t>Analyze</a:t>
              </a:r>
            </a:p>
          </p:txBody>
        </p:sp>
        <p:pic>
          <p:nvPicPr>
            <p:cNvPr id="12" name="Picture 4" descr="Image result for magnifying glass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128277" y="4352738"/>
              <a:ext cx="1155791" cy="10418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62089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4282"/>
            <a:ext cx="10515600" cy="1325563"/>
          </a:xfrm>
        </p:spPr>
        <p:txBody>
          <a:bodyPr/>
          <a:lstStyle/>
          <a:p>
            <a:r>
              <a:rPr lang="en-US" sz="4800" dirty="0">
                <a:solidFill>
                  <a:srgbClr val="FF0000"/>
                </a:solidFill>
                <a:effectLst>
                  <a:outerShdw blurRad="38100" dist="38100" dir="2700000" algn="tl">
                    <a:srgbClr val="000000">
                      <a:alpha val="43137"/>
                    </a:srgbClr>
                  </a:outerShdw>
                </a:effectLst>
              </a:rPr>
              <a:t>I</a:t>
            </a:r>
            <a:r>
              <a:rPr lang="en-US" sz="4000" dirty="0">
                <a:effectLst>
                  <a:outerShdw blurRad="38100" dist="38100" dir="2700000" algn="tl">
                    <a:srgbClr val="000000">
                      <a:alpha val="43137"/>
                    </a:srgbClr>
                  </a:outerShdw>
                </a:effectLst>
              </a:rPr>
              <a:t>mprove</a:t>
            </a:r>
          </a:p>
        </p:txBody>
      </p:sp>
      <p:sp>
        <p:nvSpPr>
          <p:cNvPr id="3" name="Content Placeholder 2"/>
          <p:cNvSpPr>
            <a:spLocks noGrp="1"/>
          </p:cNvSpPr>
          <p:nvPr>
            <p:ph idx="1"/>
          </p:nvPr>
        </p:nvSpPr>
        <p:spPr>
          <a:xfrm>
            <a:off x="312906" y="1125233"/>
            <a:ext cx="8091792" cy="4351338"/>
          </a:xfrm>
        </p:spPr>
        <p:txBody>
          <a:bodyPr/>
          <a:lstStyle/>
          <a:p>
            <a:r>
              <a:rPr lang="en-US" dirty="0"/>
              <a:t>In the fourth stage of the DMAIC methodology teams will begin to develop and implement solutions.  </a:t>
            </a:r>
          </a:p>
          <a:p>
            <a:r>
              <a:rPr lang="en-US" dirty="0"/>
              <a:t>Kanban</a:t>
            </a:r>
          </a:p>
          <a:p>
            <a:r>
              <a:rPr lang="en-US" dirty="0"/>
              <a:t>Error Proofing</a:t>
            </a:r>
          </a:p>
          <a:p>
            <a:r>
              <a:rPr lang="en-US" dirty="0"/>
              <a:t>Standardization</a:t>
            </a:r>
          </a:p>
          <a:p>
            <a:r>
              <a:rPr lang="en-US" dirty="0"/>
              <a:t>Visual management</a:t>
            </a:r>
          </a:p>
          <a:p>
            <a:r>
              <a:rPr lang="en-US" dirty="0"/>
              <a:t>Improve work flow</a:t>
            </a:r>
            <a:endParaRPr lang="en-US" dirty="0"/>
          </a:p>
        </p:txBody>
      </p:sp>
      <p:grpSp>
        <p:nvGrpSpPr>
          <p:cNvPr id="8" name="Group 7"/>
          <p:cNvGrpSpPr/>
          <p:nvPr/>
        </p:nvGrpSpPr>
        <p:grpSpPr>
          <a:xfrm>
            <a:off x="8501975" y="3093397"/>
            <a:ext cx="3044758" cy="2480552"/>
            <a:chOff x="3506203" y="2185953"/>
            <a:chExt cx="2028305" cy="1670858"/>
          </a:xfrm>
        </p:grpSpPr>
        <p:sp>
          <p:nvSpPr>
            <p:cNvPr id="9" name="Rectangle 8"/>
            <p:cNvSpPr/>
            <p:nvPr/>
          </p:nvSpPr>
          <p:spPr>
            <a:xfrm>
              <a:off x="3506203" y="2185953"/>
              <a:ext cx="2028305" cy="167085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dirty="0">
                  <a:effectLst>
                    <a:outerShdw blurRad="38100" dist="38100" dir="2700000" algn="tl">
                      <a:srgbClr val="000000">
                        <a:alpha val="43137"/>
                      </a:srgbClr>
                    </a:outerShdw>
                  </a:effectLst>
                </a:rPr>
                <a:t>Improve</a:t>
              </a:r>
            </a:p>
          </p:txBody>
        </p:sp>
        <p:pic>
          <p:nvPicPr>
            <p:cNvPr id="10" name="Picture 6" descr="Image result for Improve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2029" y="2593630"/>
              <a:ext cx="1822048" cy="116303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715010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4282"/>
            <a:ext cx="10515600" cy="1325563"/>
          </a:xfrm>
        </p:spPr>
        <p:txBody>
          <a:bodyPr/>
          <a:lstStyle/>
          <a:p>
            <a:r>
              <a:rPr lang="en-US" sz="4800" dirty="0">
                <a:solidFill>
                  <a:srgbClr val="FF0000"/>
                </a:solidFill>
                <a:effectLst>
                  <a:outerShdw blurRad="38100" dist="38100" dir="2700000" algn="tl">
                    <a:srgbClr val="000000">
                      <a:alpha val="43137"/>
                    </a:srgbClr>
                  </a:outerShdw>
                </a:effectLst>
              </a:rPr>
              <a:t>C</a:t>
            </a:r>
            <a:r>
              <a:rPr lang="en-US" sz="4000" dirty="0">
                <a:effectLst>
                  <a:outerShdw blurRad="38100" dist="38100" dir="2700000" algn="tl">
                    <a:srgbClr val="000000">
                      <a:alpha val="43137"/>
                    </a:srgbClr>
                  </a:outerShdw>
                </a:effectLst>
              </a:rPr>
              <a:t>ontrol</a:t>
            </a:r>
          </a:p>
        </p:txBody>
      </p:sp>
      <p:sp>
        <p:nvSpPr>
          <p:cNvPr id="3" name="Content Placeholder 2"/>
          <p:cNvSpPr>
            <a:spLocks noGrp="1"/>
          </p:cNvSpPr>
          <p:nvPr>
            <p:ph idx="1"/>
          </p:nvPr>
        </p:nvSpPr>
        <p:spPr>
          <a:xfrm>
            <a:off x="312906" y="1125233"/>
            <a:ext cx="8091792" cy="4351338"/>
          </a:xfrm>
        </p:spPr>
        <p:txBody>
          <a:bodyPr/>
          <a:lstStyle/>
          <a:p>
            <a:r>
              <a:rPr lang="en-US" dirty="0"/>
              <a:t>The control phase is the final stage of the DMAIC methodology.  It ensures that the improvements made continue to work and meet the requirements of the customer.  </a:t>
            </a:r>
          </a:p>
          <a:p>
            <a:r>
              <a:rPr lang="en-US" dirty="0"/>
              <a:t>Control Charts</a:t>
            </a:r>
          </a:p>
          <a:p>
            <a:r>
              <a:rPr lang="en-US" dirty="0"/>
              <a:t>Control Plans</a:t>
            </a:r>
          </a:p>
          <a:p>
            <a:r>
              <a:rPr lang="en-US" dirty="0"/>
              <a:t>Standard Operating Procedures</a:t>
            </a:r>
          </a:p>
          <a:p>
            <a:r>
              <a:rPr lang="en-US" dirty="0"/>
              <a:t>Reaction Plans</a:t>
            </a:r>
          </a:p>
        </p:txBody>
      </p:sp>
      <p:grpSp>
        <p:nvGrpSpPr>
          <p:cNvPr id="7" name="Group 6"/>
          <p:cNvGrpSpPr/>
          <p:nvPr/>
        </p:nvGrpSpPr>
        <p:grpSpPr>
          <a:xfrm>
            <a:off x="8404698" y="2667778"/>
            <a:ext cx="2850204" cy="2419787"/>
            <a:chOff x="2333284" y="4142705"/>
            <a:chExt cx="2028305" cy="1670858"/>
          </a:xfrm>
        </p:grpSpPr>
        <p:sp>
          <p:nvSpPr>
            <p:cNvPr id="11" name="Rectangle 10"/>
            <p:cNvSpPr/>
            <p:nvPr/>
          </p:nvSpPr>
          <p:spPr>
            <a:xfrm>
              <a:off x="2333284" y="4142705"/>
              <a:ext cx="2028305" cy="167085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dirty="0">
                  <a:effectLst>
                    <a:outerShdw blurRad="38100" dist="38100" dir="2700000" algn="tl">
                      <a:srgbClr val="000000">
                        <a:alpha val="43137"/>
                      </a:srgbClr>
                    </a:outerShdw>
                  </a:effectLst>
                </a:rPr>
                <a:t>Control</a:t>
              </a:r>
            </a:p>
          </p:txBody>
        </p:sp>
        <p:pic>
          <p:nvPicPr>
            <p:cNvPr id="12" name="Picture 8" descr="Image result for Control.pn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4348" b="89967" l="415" r="99585"/>
                      </a14:imgEffect>
                    </a14:imgLayer>
                  </a14:imgProps>
                </a:ext>
                <a:ext uri="{28A0092B-C50C-407E-A947-70E740481C1C}">
                  <a14:useLocalDpi xmlns:a14="http://schemas.microsoft.com/office/drawing/2010/main" val="0"/>
                </a:ext>
              </a:extLst>
            </a:blip>
            <a:srcRect/>
            <a:stretch>
              <a:fillRect/>
            </a:stretch>
          </p:blipFill>
          <p:spPr bwMode="auto">
            <a:xfrm>
              <a:off x="2481675" y="4714494"/>
              <a:ext cx="1731522" cy="107411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940501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ean Strategies International LLC STANDARD font">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4334</TotalTime>
  <Words>311</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Comic Sans MS</vt:lpstr>
      <vt:lpstr>Office Theme</vt:lpstr>
      <vt:lpstr>PowerPoint Presentation</vt:lpstr>
      <vt:lpstr>PowerPoint Presentation</vt:lpstr>
      <vt:lpstr>DMAIC – WHY?</vt:lpstr>
      <vt:lpstr>How does it work?</vt:lpstr>
      <vt:lpstr>Define</vt:lpstr>
      <vt:lpstr>Measure</vt:lpstr>
      <vt:lpstr>Analyze</vt:lpstr>
      <vt:lpstr>Improve</vt:lpstr>
      <vt:lpstr>Control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Cameron Hansen</dc:creator>
  <cp:lastModifiedBy>Cameron Hansen</cp:lastModifiedBy>
  <cp:revision>92</cp:revision>
  <dcterms:created xsi:type="dcterms:W3CDTF">2016-10-21T17:48:36Z</dcterms:created>
  <dcterms:modified xsi:type="dcterms:W3CDTF">2016-11-15T15:22:21Z</dcterms:modified>
</cp:coreProperties>
</file>